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61" r:id="rId2"/>
    <p:sldId id="259" r:id="rId3"/>
    <p:sldId id="260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78"/>
    <p:restoredTop sz="94674"/>
  </p:normalViewPr>
  <p:slideViewPr>
    <p:cSldViewPr snapToGrid="0" snapToObjects="1">
      <p:cViewPr>
        <p:scale>
          <a:sx n="138" d="100"/>
          <a:sy n="138" d="100"/>
        </p:scale>
        <p:origin x="1304" y="-1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94EB4-F6E3-5B47-8508-C437B8AFEE49}" type="datetimeFigureOut">
              <a:rPr lang="en-US" smtClean="0"/>
              <a:t>2/5/21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B8AAB-E4E8-BF44-9EF1-DF9A0BDEF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8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is POTR_NA_CedarBreaks.21-0301A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0B8AAB-E4E8-BF44-9EF1-DF9A0BDEF2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79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68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49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8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7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0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1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9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38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61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70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7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38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828D8A1-3652-7045-BBF5-680858EED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26" y="1667344"/>
            <a:ext cx="2243382" cy="12801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ACFF2A-4A62-BA4C-A828-2D5B062C8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16" y="4014293"/>
            <a:ext cx="2271633" cy="129542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E209466-67A0-E740-85B9-64FBCC94BFD1}"/>
              </a:ext>
            </a:extLst>
          </p:cNvPr>
          <p:cNvSpPr/>
          <p:nvPr/>
        </p:nvSpPr>
        <p:spPr>
          <a:xfrm>
            <a:off x="187818" y="2984535"/>
            <a:ext cx="6087252" cy="68834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Climwin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site, separately for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groups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core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species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random effects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variables and time windows selected to minimize AIC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FA6CE-243F-6F4B-95CD-E86CF133E3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55" t="2153"/>
          <a:stretch/>
        </p:blipFill>
        <p:spPr>
          <a:xfrm>
            <a:off x="298797" y="6210218"/>
            <a:ext cx="4948283" cy="20738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E7439-4826-3446-B92F-439252AFCA82}"/>
              </a:ext>
            </a:extLst>
          </p:cNvPr>
          <p:cNvSpPr txBox="1"/>
          <p:nvPr/>
        </p:nvSpPr>
        <p:spPr>
          <a:xfrm>
            <a:off x="87151" y="3792225"/>
            <a:ext cx="43156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2: Combine climate drivers, DBH, and year in GLS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82A4F0-807F-2F4E-960D-0B513807F6D2}"/>
              </a:ext>
            </a:extLst>
          </p:cNvPr>
          <p:cNvSpPr/>
          <p:nvPr/>
        </p:nvSpPr>
        <p:spPr>
          <a:xfrm>
            <a:off x="187818" y="5334250"/>
            <a:ext cx="6087252" cy="72973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GLS model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species (separately for each site)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tree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random effect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autocorrelation structure to account for stochasticity of individual growth trends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3715954-F54F-1745-B839-CFCA4B7F4782}"/>
              </a:ext>
            </a:extLst>
          </p:cNvPr>
          <p:cNvSpPr/>
          <p:nvPr/>
        </p:nvSpPr>
        <p:spPr>
          <a:xfrm rot="5400000">
            <a:off x="3101997" y="5927120"/>
            <a:ext cx="249744" cy="418094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93D9B7-2351-0846-81A9-F63B07DCC542}"/>
              </a:ext>
            </a:extLst>
          </p:cNvPr>
          <p:cNvSpPr txBox="1"/>
          <p:nvPr/>
        </p:nvSpPr>
        <p:spPr>
          <a:xfrm rot="16200000">
            <a:off x="2381025" y="4359788"/>
            <a:ext cx="826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Helvetica" pitchFamily="2" charset="0"/>
                <a:cs typeface="Arial" panose="020B0604020202020204" pitchFamily="34" charset="0"/>
              </a:rPr>
              <a:t>driver variables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927E95-CF10-BC41-8F24-554BB14EB1A1}"/>
              </a:ext>
            </a:extLst>
          </p:cNvPr>
          <p:cNvSpPr txBox="1"/>
          <p:nvPr/>
        </p:nvSpPr>
        <p:spPr>
          <a:xfrm>
            <a:off x="87151" y="1368733"/>
            <a:ext cx="33409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1: Identify most significant climate drivers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BD78D3E3-ABA5-FD4F-87C2-64844B9EE83A}"/>
              </a:ext>
            </a:extLst>
          </p:cNvPr>
          <p:cNvSpPr/>
          <p:nvPr/>
        </p:nvSpPr>
        <p:spPr>
          <a:xfrm rot="5400000">
            <a:off x="4890302" y="2625982"/>
            <a:ext cx="46754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2B9408-73CA-3849-9C76-05A8A6236E45}"/>
              </a:ext>
            </a:extLst>
          </p:cNvPr>
          <p:cNvSpPr/>
          <p:nvPr/>
        </p:nvSpPr>
        <p:spPr>
          <a:xfrm>
            <a:off x="3003340" y="4072380"/>
            <a:ext cx="3271729" cy="9004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2 climate variables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: objectively selected from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groups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DBH 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(reconstructed over tree’s lifespan)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5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year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ACBE1A-765F-1449-BB0E-C1BB3AA24074}"/>
              </a:ext>
            </a:extLst>
          </p:cNvPr>
          <p:cNvSpPr/>
          <p:nvPr/>
        </p:nvSpPr>
        <p:spPr>
          <a:xfrm>
            <a:off x="3003340" y="1720732"/>
            <a:ext cx="3271730" cy="89438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ED83F0-D0BC-0944-B2C1-447CEDF8D045}"/>
              </a:ext>
            </a:extLst>
          </p:cNvPr>
          <p:cNvSpPr/>
          <p:nvPr/>
        </p:nvSpPr>
        <p:spPr>
          <a:xfrm rot="16200000">
            <a:off x="2177494" y="1956877"/>
            <a:ext cx="1109554" cy="5055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candidate climate drivers (monthly)</a:t>
            </a:r>
            <a:endParaRPr lang="en-US" sz="10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92EE38-08A1-2643-B863-D30E67E59716}"/>
              </a:ext>
            </a:extLst>
          </p:cNvPr>
          <p:cNvSpPr txBox="1"/>
          <p:nvPr/>
        </p:nvSpPr>
        <p:spPr>
          <a:xfrm>
            <a:off x="3061644" y="1900275"/>
            <a:ext cx="18437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Precipitation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PPT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 day frequency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PDF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Streamflow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4B7543-5362-7447-89C0-7E946185184E}"/>
              </a:ext>
            </a:extLst>
          </p:cNvPr>
          <p:cNvSpPr txBox="1"/>
          <p:nvPr/>
        </p:nvSpPr>
        <p:spPr>
          <a:xfrm>
            <a:off x="4940943" y="1900275"/>
            <a:ext cx="1426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mean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min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max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PET </a:t>
            </a:r>
            <a:r>
              <a:rPr lang="en-US" sz="1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5433C1-03EE-2D42-A2BA-0875A04FDCED}"/>
              </a:ext>
            </a:extLst>
          </p:cNvPr>
          <p:cNvSpPr txBox="1"/>
          <p:nvPr/>
        </p:nvSpPr>
        <p:spPr>
          <a:xfrm>
            <a:off x="5004027" y="2699768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772906-5284-A249-9E52-5FAD3ABA6A4D}"/>
              </a:ext>
            </a:extLst>
          </p:cNvPr>
          <p:cNvSpPr txBox="1"/>
          <p:nvPr/>
        </p:nvSpPr>
        <p:spPr>
          <a:xfrm>
            <a:off x="4916378" y="1712216"/>
            <a:ext cx="13580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group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C0B9FE-2D2C-CE42-8C65-99D494989F26}"/>
              </a:ext>
            </a:extLst>
          </p:cNvPr>
          <p:cNvSpPr txBox="1"/>
          <p:nvPr/>
        </p:nvSpPr>
        <p:spPr>
          <a:xfrm>
            <a:off x="3066672" y="1712216"/>
            <a:ext cx="9396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group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4C2387-EDB0-DF49-A1E5-64570157AAC9}"/>
              </a:ext>
            </a:extLst>
          </p:cNvPr>
          <p:cNvSpPr txBox="1"/>
          <p:nvPr/>
        </p:nvSpPr>
        <p:spPr>
          <a:xfrm>
            <a:off x="3040992" y="2428585"/>
            <a:ext cx="1133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*some sites only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57C1850-B91D-CE4E-982C-7331815CD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7499" y="6164582"/>
            <a:ext cx="1143964" cy="1210994"/>
          </a:xfrm>
          <a:prstGeom prst="rect">
            <a:avLst/>
          </a:prstGeom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C8BAA973-B085-FB4D-9A6D-1F1B1EDE6A61}"/>
              </a:ext>
            </a:extLst>
          </p:cNvPr>
          <p:cNvSpPr/>
          <p:nvPr/>
        </p:nvSpPr>
        <p:spPr>
          <a:xfrm rot="5400000">
            <a:off x="838538" y="2625984"/>
            <a:ext cx="467549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009935-FDDF-6444-87FA-C0C7A4F09553}"/>
              </a:ext>
            </a:extLst>
          </p:cNvPr>
          <p:cNvSpPr txBox="1"/>
          <p:nvPr/>
        </p:nvSpPr>
        <p:spPr>
          <a:xfrm>
            <a:off x="951803" y="2699768"/>
            <a:ext cx="31337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E2AACA1B-18EB-3A44-8BFB-F2AB3BB80D72}"/>
              </a:ext>
            </a:extLst>
          </p:cNvPr>
          <p:cNvSpPr/>
          <p:nvPr/>
        </p:nvSpPr>
        <p:spPr>
          <a:xfrm rot="5400000">
            <a:off x="4871460" y="3703136"/>
            <a:ext cx="492402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172AFEC8-B305-9141-86C9-6A65A1AEF77F}"/>
              </a:ext>
            </a:extLst>
          </p:cNvPr>
          <p:cNvSpPr/>
          <p:nvPr/>
        </p:nvSpPr>
        <p:spPr>
          <a:xfrm rot="5400000">
            <a:off x="4916158" y="4978304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4BDD7F-4A75-2E4E-A96A-4751CBC7382D}"/>
              </a:ext>
            </a:extLst>
          </p:cNvPr>
          <p:cNvSpPr txBox="1"/>
          <p:nvPr/>
        </p:nvSpPr>
        <p:spPr>
          <a:xfrm>
            <a:off x="5017498" y="5041661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5195D75D-11CB-4F42-B45D-7F09B4A1A92C}"/>
              </a:ext>
            </a:extLst>
          </p:cNvPr>
          <p:cNvSpPr/>
          <p:nvPr/>
        </p:nvSpPr>
        <p:spPr>
          <a:xfrm rot="5400000">
            <a:off x="850923" y="4978304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8E4B6F-F294-A24F-8C77-45EF555E5055}"/>
              </a:ext>
            </a:extLst>
          </p:cNvPr>
          <p:cNvSpPr txBox="1"/>
          <p:nvPr/>
        </p:nvSpPr>
        <p:spPr>
          <a:xfrm>
            <a:off x="963863" y="5041661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B0F656-443F-8047-B846-1ACEF9FEDB23}"/>
              </a:ext>
            </a:extLst>
          </p:cNvPr>
          <p:cNvSpPr txBox="1"/>
          <p:nvPr/>
        </p:nvSpPr>
        <p:spPr>
          <a:xfrm>
            <a:off x="1745673" y="811560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5">
                    <a:lumMod val="75000"/>
                  </a:schemeClr>
                </a:solidFill>
              </a:rPr>
              <a:t>year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768340E-902E-2245-B88D-E68EE9C14A17}"/>
              </a:ext>
            </a:extLst>
          </p:cNvPr>
          <p:cNvSpPr txBox="1"/>
          <p:nvPr/>
        </p:nvSpPr>
        <p:spPr>
          <a:xfrm>
            <a:off x="475673" y="811560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6">
                    <a:lumMod val="75000"/>
                  </a:schemeClr>
                </a:solidFill>
              </a:rPr>
              <a:t>DBH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(cm)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9B0D17-2B28-2E4B-BE5E-B7348E64608A}"/>
              </a:ext>
            </a:extLst>
          </p:cNvPr>
          <p:cNvSpPr txBox="1"/>
          <p:nvPr/>
        </p:nvSpPr>
        <p:spPr>
          <a:xfrm>
            <a:off x="2762269" y="8115604"/>
            <a:ext cx="120936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0432FF"/>
                </a:solidFill>
              </a:rPr>
              <a:t>PPT </a:t>
            </a:r>
            <a:r>
              <a:rPr lang="en-US" sz="1000" dirty="0" err="1">
                <a:solidFill>
                  <a:srgbClr val="0432FF"/>
                </a:solidFill>
              </a:rPr>
              <a:t>p.Jun-c.Jul</a:t>
            </a:r>
            <a:r>
              <a:rPr lang="en-US" sz="1000" dirty="0">
                <a:solidFill>
                  <a:srgbClr val="0432FF"/>
                </a:solidFill>
              </a:rPr>
              <a:t> (mm mo</a:t>
            </a:r>
            <a:r>
              <a:rPr lang="en-US" sz="1000" baseline="30000" dirty="0">
                <a:solidFill>
                  <a:srgbClr val="0432FF"/>
                </a:solidFill>
              </a:rPr>
              <a:t>-1</a:t>
            </a:r>
            <a:r>
              <a:rPr lang="en-US" sz="1000" dirty="0">
                <a:solidFill>
                  <a:srgbClr val="0432FF"/>
                </a:solidFill>
              </a:rPr>
              <a:t>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869251-8409-9D4D-ABBF-2254CAFE9E52}"/>
              </a:ext>
            </a:extLst>
          </p:cNvPr>
          <p:cNvSpPr txBox="1"/>
          <p:nvPr/>
        </p:nvSpPr>
        <p:spPr>
          <a:xfrm>
            <a:off x="4047570" y="8115604"/>
            <a:ext cx="12093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rgbClr val="C00000"/>
                </a:solidFill>
              </a:rPr>
              <a:t>T</a:t>
            </a:r>
            <a:r>
              <a:rPr lang="en-US" sz="1000" b="1" baseline="-25000" dirty="0" err="1">
                <a:solidFill>
                  <a:srgbClr val="C00000"/>
                </a:solidFill>
              </a:rPr>
              <a:t>max</a:t>
            </a:r>
            <a:r>
              <a:rPr lang="en-US" sz="1000" b="1" dirty="0">
                <a:solidFill>
                  <a:srgbClr val="C00000"/>
                </a:solidFill>
              </a:rPr>
              <a:t> </a:t>
            </a:r>
            <a:r>
              <a:rPr lang="en-US" sz="1000" dirty="0" err="1">
                <a:solidFill>
                  <a:srgbClr val="C00000"/>
                </a:solidFill>
              </a:rPr>
              <a:t>p.Aug</a:t>
            </a:r>
            <a:r>
              <a:rPr lang="en-US" sz="1000" dirty="0">
                <a:solidFill>
                  <a:srgbClr val="C00000"/>
                </a:solidFill>
              </a:rPr>
              <a:t> (°C)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5CF92F-73E1-BE4B-AEBC-055E1A31A432}"/>
              </a:ext>
            </a:extLst>
          </p:cNvPr>
          <p:cNvSpPr txBox="1"/>
          <p:nvPr/>
        </p:nvSpPr>
        <p:spPr>
          <a:xfrm rot="16200000">
            <a:off x="-158480" y="7064263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F744725-C93A-7848-9487-79DF899B149E}"/>
              </a:ext>
            </a:extLst>
          </p:cNvPr>
          <p:cNvSpPr txBox="1"/>
          <p:nvPr/>
        </p:nvSpPr>
        <p:spPr>
          <a:xfrm rot="16200000">
            <a:off x="-151028" y="438655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147B60-07B5-3D45-901F-EB608ADD6011}"/>
              </a:ext>
            </a:extLst>
          </p:cNvPr>
          <p:cNvSpPr txBox="1"/>
          <p:nvPr/>
        </p:nvSpPr>
        <p:spPr>
          <a:xfrm rot="16200000">
            <a:off x="-130462" y="198580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9661C4-E71C-D947-8841-01887BFBCE4D}"/>
              </a:ext>
            </a:extLst>
          </p:cNvPr>
          <p:cNvSpPr txBox="1"/>
          <p:nvPr/>
        </p:nvSpPr>
        <p:spPr>
          <a:xfrm>
            <a:off x="767618" y="2380111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residuals</a:t>
            </a:r>
          </a:p>
        </p:txBody>
      </p:sp>
    </p:spTree>
    <p:extLst>
      <p:ext uri="{BB962C8B-B14F-4D97-AF65-F5344CB8AC3E}">
        <p14:creationId xmlns:p14="http://schemas.microsoft.com/office/powerpoint/2010/main" val="45664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2552D67-8688-9B46-9181-7CFD34949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72" y="5620485"/>
            <a:ext cx="1399172" cy="842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BD4E4E-F29A-7140-8A6D-FDC5D9382FC9}"/>
              </a:ext>
            </a:extLst>
          </p:cNvPr>
          <p:cNvSpPr txBox="1"/>
          <p:nvPr/>
        </p:nvSpPr>
        <p:spPr>
          <a:xfrm rot="16200000">
            <a:off x="141063" y="3624833"/>
            <a:ext cx="463588" cy="178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63" i="1" dirty="0"/>
              <a:t>RW</a:t>
            </a:r>
            <a:r>
              <a:rPr lang="en-US" sz="563" dirty="0"/>
              <a:t> (mm)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311816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 and climate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group,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437866" y="4969503"/>
            <a:ext cx="1141508" cy="819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 independent, objectively selected 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year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03561" y="2575004"/>
            <a:ext cx="799559" cy="398943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26183"/>
            <a:ext cx="747093" cy="13987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autocorrelation structure to account for stochasticity of individual growth trends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055359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74632" y="5137403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82097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524181" y="5655918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64ED75A-E356-5443-8C3E-8D58E75F46E4}"/>
              </a:ext>
            </a:extLst>
          </p:cNvPr>
          <p:cNvSpPr/>
          <p:nvPr/>
        </p:nvSpPr>
        <p:spPr>
          <a:xfrm>
            <a:off x="3003340" y="2739346"/>
            <a:ext cx="2597646" cy="8534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A5B49A-AD70-F34F-9247-5637EDFE8C20}"/>
              </a:ext>
            </a:extLst>
          </p:cNvPr>
          <p:cNvSpPr/>
          <p:nvPr/>
        </p:nvSpPr>
        <p:spPr>
          <a:xfrm>
            <a:off x="2934666" y="270744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candidate climate drivers (monthly)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26" name="Picture 2" descr="Blank Thermometer | Clipart Panda - Free Clipart Images">
            <a:extLst>
              <a:ext uri="{FF2B5EF4-FFF2-40B4-BE49-F238E27FC236}">
                <a16:creationId xmlns:a16="http://schemas.microsoft.com/office/drawing/2014/main" id="{A67B4B33-896A-2543-8461-F7D1EDE9C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763" y="2958391"/>
            <a:ext cx="136082" cy="52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ee Raindrops Clipart, Download Free Clip Art, Free Clip Art on ...">
            <a:extLst>
              <a:ext uri="{FF2B5EF4-FFF2-40B4-BE49-F238E27FC236}">
                <a16:creationId xmlns:a16="http://schemas.microsoft.com/office/drawing/2014/main" id="{3C64B09B-03FE-F246-9E84-304F0749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964" y="2891900"/>
            <a:ext cx="381796" cy="25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919C7C5-0443-EC47-AD60-0E6BE0D3C425}"/>
              </a:ext>
            </a:extLst>
          </p:cNvPr>
          <p:cNvSpPr txBox="1"/>
          <p:nvPr/>
        </p:nvSpPr>
        <p:spPr>
          <a:xfrm>
            <a:off x="4137535" y="3014014"/>
            <a:ext cx="1055711" cy="473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Precipitation (PPT)</a:t>
            </a:r>
          </a:p>
          <a:p>
            <a:r>
              <a:rPr lang="en-US" sz="619" dirty="0"/>
              <a:t>Precip day frequency (PDF)*</a:t>
            </a:r>
          </a:p>
          <a:p>
            <a:r>
              <a:rPr lang="en-US" sz="619" dirty="0"/>
              <a:t>Streamflow (SF)*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EC9AAAB-6D02-1A46-9564-239ADB903E5F}"/>
              </a:ext>
            </a:extLst>
          </p:cNvPr>
          <p:cNvSpPr txBox="1"/>
          <p:nvPr/>
        </p:nvSpPr>
        <p:spPr>
          <a:xfrm>
            <a:off x="3228541" y="2995464"/>
            <a:ext cx="805392" cy="66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i="1" dirty="0"/>
              <a:t>T</a:t>
            </a:r>
            <a:r>
              <a:rPr lang="en-US" sz="619" i="1" baseline="-25000" dirty="0"/>
              <a:t>mean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min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max</a:t>
            </a:r>
          </a:p>
          <a:p>
            <a:r>
              <a:rPr lang="en-US" sz="619" dirty="0"/>
              <a:t>Potential Evapotranspiration (</a:t>
            </a:r>
            <a:r>
              <a:rPr lang="en-US" sz="619" i="1" dirty="0"/>
              <a:t>PET</a:t>
            </a:r>
            <a:r>
              <a:rPr lang="en-US" sz="619" dirty="0"/>
              <a:t>)*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619865" y="3038170"/>
            <a:ext cx="1767301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growth (RW, BAI, or ∆AGB)</a:t>
            </a:r>
            <a:endParaRPr lang="en-US" sz="675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84192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089096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203975" y="2871778"/>
            <a:ext cx="87075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Temperature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142563" y="2880970"/>
            <a:ext cx="63030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Water group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EF198A-2326-4449-A730-F4171895E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431" y="3200696"/>
            <a:ext cx="2100748" cy="12276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7CE93DA-CAFC-4846-910C-DF285F9F1F86}"/>
              </a:ext>
            </a:extLst>
          </p:cNvPr>
          <p:cNvSpPr txBox="1"/>
          <p:nvPr/>
        </p:nvSpPr>
        <p:spPr>
          <a:xfrm>
            <a:off x="4122818" y="3444915"/>
            <a:ext cx="1567053" cy="18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* not available for all sites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F0FF146-BA64-9C4C-8821-B8EF8C5412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424892" y="3144254"/>
            <a:ext cx="2096792" cy="1273843"/>
            <a:chOff x="370467" y="724728"/>
            <a:chExt cx="3430971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23707" y="1240666"/>
              <a:ext cx="386352" cy="292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400943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4999736" y="4208763"/>
            <a:ext cx="77186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75" dirty="0"/>
              <a:t>remove any redundancy </a:t>
            </a:r>
            <a:r>
              <a:rPr lang="en-US" sz="675" dirty="0" err="1"/>
              <a:t>w.r.t.</a:t>
            </a:r>
            <a:r>
              <a:rPr lang="en-US" sz="675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374110" y="4810599"/>
            <a:ext cx="1141508" cy="698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2-3 independent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51135" y="2463674"/>
            <a:ext cx="640655" cy="405319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83974"/>
            <a:ext cx="747093" cy="13987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280748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127152" y="5020469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95389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198813" y="5751220"/>
            <a:ext cx="1246199" cy="744434"/>
            <a:chOff x="3997" y="724728"/>
            <a:chExt cx="3797441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048907"/>
              <a:ext cx="577086" cy="809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457627" y="5777216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3324974" y="2703024"/>
            <a:ext cx="2276013" cy="1230815"/>
            <a:chOff x="5477898" y="157395"/>
            <a:chExt cx="4046245" cy="2188116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75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675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5" y="1337223"/>
              <a:ext cx="1418432" cy="502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precipitation</a:t>
              </a:r>
            </a:p>
            <a:p>
              <a:pPr algn="ctr"/>
              <a:r>
                <a:rPr lang="en-US" sz="619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6"/>
              <a:ext cx="631300" cy="1349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19" dirty="0"/>
                <a:t>mean T</a:t>
              </a:r>
            </a:p>
            <a:p>
              <a:r>
                <a:rPr lang="en-US" sz="619" dirty="0"/>
                <a:t>min T</a:t>
              </a:r>
            </a:p>
            <a:p>
              <a:r>
                <a:rPr lang="en-US" sz="619" dirty="0"/>
                <a:t>max T</a:t>
              </a:r>
            </a:p>
            <a:p>
              <a:r>
                <a:rPr lang="en-US" sz="619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72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daily T range</a:t>
              </a:r>
            </a:p>
            <a:p>
              <a:pPr algn="ctr"/>
              <a:r>
                <a:rPr lang="en-US" sz="619" dirty="0"/>
                <a:t>% cloud cover</a:t>
              </a:r>
            </a:p>
            <a:p>
              <a:pPr algn="ctr"/>
              <a:r>
                <a:rPr lang="en-US" sz="619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749843" y="303163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∆r or ∆AGB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055" y="2968168"/>
            <a:ext cx="431300" cy="43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430044" y="5389058"/>
            <a:ext cx="1168590" cy="294312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97484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314484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427755" y="2876950"/>
            <a:ext cx="50526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091092" y="2876950"/>
            <a:ext cx="595035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4824090" y="2886521"/>
            <a:ext cx="71365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CLOUD GROUP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0153C6-D2D4-A245-B909-523DED5F9C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101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6729</TotalTime>
  <Words>438</Words>
  <Application>Microsoft Macintosh PowerPoint</Application>
  <PresentationFormat>Letter Paper (8.5x11 in)</PresentationFormat>
  <Paragraphs>112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69</cp:revision>
  <dcterms:created xsi:type="dcterms:W3CDTF">2020-05-22T14:33:34Z</dcterms:created>
  <dcterms:modified xsi:type="dcterms:W3CDTF">2021-02-08T22:54:08Z</dcterms:modified>
</cp:coreProperties>
</file>

<file path=docProps/thumbnail.jpeg>
</file>